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02" r:id="rId2"/>
    <p:sldId id="278" r:id="rId3"/>
    <p:sldId id="303" r:id="rId4"/>
    <p:sldId id="337" r:id="rId5"/>
    <p:sldId id="343" r:id="rId6"/>
    <p:sldId id="338" r:id="rId7"/>
    <p:sldId id="339" r:id="rId8"/>
    <p:sldId id="340" r:id="rId9"/>
    <p:sldId id="341" r:id="rId10"/>
    <p:sldId id="317" r:id="rId11"/>
    <p:sldId id="304" r:id="rId12"/>
    <p:sldId id="305" r:id="rId13"/>
    <p:sldId id="346" r:id="rId14"/>
    <p:sldId id="318" r:id="rId15"/>
    <p:sldId id="279" r:id="rId16"/>
    <p:sldId id="307" r:id="rId17"/>
    <p:sldId id="306" r:id="rId18"/>
    <p:sldId id="308" r:id="rId19"/>
    <p:sldId id="349" r:id="rId20"/>
    <p:sldId id="288" r:id="rId21"/>
    <p:sldId id="292" r:id="rId22"/>
    <p:sldId id="296" r:id="rId23"/>
    <p:sldId id="291" r:id="rId24"/>
    <p:sldId id="287" r:id="rId25"/>
    <p:sldId id="284" r:id="rId26"/>
    <p:sldId id="257" r:id="rId27"/>
    <p:sldId id="286" r:id="rId28"/>
    <p:sldId id="309" r:id="rId29"/>
    <p:sldId id="310" r:id="rId30"/>
    <p:sldId id="294" r:id="rId31"/>
    <p:sldId id="297" r:id="rId32"/>
    <p:sldId id="344" r:id="rId33"/>
    <p:sldId id="273" r:id="rId34"/>
    <p:sldId id="293" r:id="rId35"/>
    <p:sldId id="285" r:id="rId36"/>
    <p:sldId id="347" r:id="rId37"/>
    <p:sldId id="348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50" r:id="rId56"/>
    <p:sldId id="311" r:id="rId57"/>
    <p:sldId id="345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F1E03"/>
    <a:srgbClr val="FFFFCC"/>
    <a:srgbClr val="EDE2B5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A4FA55-DFE3-439F-B071-E018B1498B1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7E55DA-99DE-43FF-837F-FC92CD9F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1554-A98E-4498-9607-9DA376915AD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BB41-CFC1-4ED2-981D-ED3AC3D81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9DD7-087F-4FD2-83CE-3E649D9C027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DC17-FB27-4D85-AC66-775BF0F8D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B3CB-2799-4A35-A51F-B3DC1C1DBDA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0C41-8AE3-4610-BF4A-2942F761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ECB2-12F3-4096-A3AC-E2CF102DBDF0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0550-CA12-4C4B-921C-F677C04D4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7EB4-0F89-4427-8F9D-262AC91725B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8802-552E-43CF-B10A-14C051D7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0AA8-6BB6-4CCD-9895-F1BAC196FF97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7718-8B52-47BB-8595-EF128EAC0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FF68-7F25-4DAC-B013-46F2D28D1951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3156-5ED7-4CFF-BBF4-EB5BC340D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8C45-80E5-4AC5-AB86-DDCC85C46BAC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3C7D5-20A4-4A9C-8B31-61DD94E36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BE8E-C32C-4974-B618-C5EA5C55326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0D3E-532F-401D-97A9-3BB1D4D8C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3DC4-C87C-4E7D-A90A-647B9A1CD7F6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E1B5-C80D-41DF-8E64-EE5F2F5AA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4B78-66C1-4B78-930C-5636784DAC8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B654-F5D2-4AA0-896D-4DF5C4B43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1EBE2-3406-4C06-AEAF-C2A7AA119B72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BFA4D-070B-440B-844B-030813677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vk.com/club522097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museum157.jimd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mun@yandex.ru" TargetMode="External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 descr="C:\Users\SPIMUN\Desktop\стенды\7fDNEO__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047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36912"/>
            <a:ext cx="7200800" cy="1326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Музей истории гимназии № 157</a:t>
            </a:r>
            <a:r>
              <a:rPr lang="en-US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им. принцессы </a:t>
            </a:r>
            <a:r>
              <a:rPr lang="ru-RU" sz="44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Е.М.Ольденбургской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C:\Users\SPIMUN\Desktop\стенды\7fDNEO__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047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36912"/>
            <a:ext cx="7200800" cy="1326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Традиции и новации в деятельности </a:t>
            </a: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музея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704850"/>
          </a:xfrm>
        </p:spPr>
        <p:txBody>
          <a:bodyPr/>
          <a:lstStyle/>
          <a:p>
            <a:r>
              <a:rPr lang="ru-RU" b="1" smtClean="0"/>
              <a:t>Задачи: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ru-RU" sz="2800" smtClean="0"/>
              <a:t>Развитие  интереса и уважения к родному прошлому в процессе осознания ценности каждого периода истории;</a:t>
            </a:r>
          </a:p>
          <a:p>
            <a:r>
              <a:rPr lang="ru-RU" sz="2800" smtClean="0"/>
              <a:t>Формирование представления о  целостности исторического процесса как неразрывной связи поколений соотечественников;</a:t>
            </a:r>
          </a:p>
          <a:p>
            <a:r>
              <a:rPr lang="ru-RU" sz="2800" smtClean="0"/>
              <a:t>Формирование навыков межвозрастного и межпоколенческого общения;</a:t>
            </a:r>
          </a:p>
          <a:p>
            <a:r>
              <a:rPr lang="ru-RU" sz="2800" smtClean="0"/>
              <a:t>Развитие познавательных интересов и творческих способностей учащихся.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Традиции музея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95288" y="5229225"/>
            <a:ext cx="2890837" cy="1112838"/>
          </a:xfrm>
        </p:spPr>
        <p:txBody>
          <a:bodyPr/>
          <a:lstStyle/>
          <a:p>
            <a:pPr eaLnBrk="1" hangingPunct="1"/>
            <a:r>
              <a:rPr lang="ru-RU" smtClean="0"/>
              <a:t>Проведение экскурсий</a:t>
            </a:r>
          </a:p>
        </p:txBody>
      </p:sp>
      <p:pic>
        <p:nvPicPr>
          <p:cNvPr id="13316" name="Picture 2" descr="http://cs620317.vk.me/v620317902/9d97/UrhHLtTu6s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3933825"/>
            <a:ext cx="3911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cs10400.vk.me/u41049902/108517652/y_821a36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249363"/>
            <a:ext cx="28797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http://cs424420.vk.me/v424420537/47d0/LM793Hn6-h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638" y="1268413"/>
            <a:ext cx="38163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7003.vk.me/c624025/v624025537/7039/MMujxCpJKi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155825"/>
            <a:ext cx="6448425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Значок экскурсовода музея. Вручается после проведения трех экскурс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00050"/>
            <a:ext cx="23050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042988" y="476250"/>
            <a:ext cx="41767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Значок экскурсовода музея. Вручается после трех успешно проведенных экскурсий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755650" y="1196975"/>
            <a:ext cx="777716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/>
          </a:p>
          <a:p>
            <a:r>
              <a:rPr lang="ru-RU" sz="1600" b="1"/>
              <a:t>2011 г.</a:t>
            </a:r>
            <a:endParaRPr lang="ru-RU" sz="1600"/>
          </a:p>
          <a:p>
            <a:r>
              <a:rPr lang="ru-RU" sz="1600"/>
              <a:t>– Городской конкурс экскурсоводов школьных музеев (два 2-х места, приз зрительских симпатий)</a:t>
            </a:r>
          </a:p>
          <a:p>
            <a:r>
              <a:rPr lang="ru-RU" sz="1600"/>
              <a:t>– Конкурс творческих и исследовательских работ «Ленинград. Блокада. Подвиг»</a:t>
            </a:r>
          </a:p>
          <a:p>
            <a:r>
              <a:rPr lang="ru-RU" sz="1600"/>
              <a:t> (Диплом 1-й степени)</a:t>
            </a:r>
          </a:p>
          <a:p>
            <a:r>
              <a:rPr lang="ru-RU" sz="1600" b="1"/>
              <a:t>2012 г.</a:t>
            </a:r>
            <a:endParaRPr lang="ru-RU" sz="1600"/>
          </a:p>
          <a:p>
            <a:r>
              <a:rPr lang="ru-RU" sz="1600"/>
              <a:t>– Городской конкурс экскурсоводов школьных музеев (2 и 3 места, приз зрительских симпатий)</a:t>
            </a:r>
          </a:p>
          <a:p>
            <a:r>
              <a:rPr lang="ru-RU" sz="1600"/>
              <a:t>– Конкурс творческих и исследовательских работ «Ленинград. Блокада. Подвиг» (Диплом 1-й степени)</a:t>
            </a:r>
          </a:p>
          <a:p>
            <a:r>
              <a:rPr lang="ru-RU" sz="1600"/>
              <a:t>– Районный конкурс «Назад в прошлое» (1-е место)</a:t>
            </a:r>
          </a:p>
          <a:p>
            <a:r>
              <a:rPr lang="ru-RU" sz="1600" b="1"/>
              <a:t>2013 г.</a:t>
            </a:r>
            <a:endParaRPr lang="ru-RU" sz="1600"/>
          </a:p>
          <a:p>
            <a:r>
              <a:rPr lang="ru-RU" sz="1600"/>
              <a:t>– Городской конкурс экскурсоводов школьных музеев (Два 2-х места в номинации «экскурсия на иностранном языке»)</a:t>
            </a:r>
          </a:p>
          <a:p>
            <a:r>
              <a:rPr lang="ru-RU" sz="1600"/>
              <a:t>– Конкурс творческих и исследовательских работ «Ленинград. Блокада. Подвиг» (Диплом 1-й степени)</a:t>
            </a:r>
          </a:p>
          <a:p>
            <a:r>
              <a:rPr lang="ru-RU" sz="1600" b="1"/>
              <a:t>2014 г.</a:t>
            </a:r>
          </a:p>
          <a:p>
            <a:r>
              <a:rPr lang="ru-RU" sz="1600"/>
              <a:t>- Районный конкурс буклетов школьных музеев  (1 место)</a:t>
            </a:r>
          </a:p>
          <a:p>
            <a:endParaRPr lang="ru-RU"/>
          </a:p>
        </p:txBody>
      </p:sp>
      <p:sp>
        <p:nvSpPr>
          <p:cNvPr id="15363" name="Содержимое 6"/>
          <p:cNvSpPr>
            <a:spLocks noGrp="1"/>
          </p:cNvSpPr>
          <p:nvPr>
            <p:ph idx="1"/>
          </p:nvPr>
        </p:nvSpPr>
        <p:spPr>
          <a:xfrm>
            <a:off x="755650" y="404813"/>
            <a:ext cx="7869238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Достижения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Традиции музея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95288" y="5229225"/>
            <a:ext cx="2890837" cy="1112838"/>
          </a:xfrm>
        </p:spPr>
        <p:txBody>
          <a:bodyPr/>
          <a:lstStyle/>
          <a:p>
            <a:pPr eaLnBrk="1" hangingPunct="1"/>
            <a:r>
              <a:rPr lang="ru-RU" smtClean="0"/>
              <a:t>Встречи с ветеранами</a:t>
            </a:r>
          </a:p>
        </p:txBody>
      </p:sp>
      <p:pic>
        <p:nvPicPr>
          <p:cNvPr id="4" name="Picture 12" descr="http://cs411130.userapi.com/v411130537/d3f/0OdNYwS0o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4416425" cy="33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IMGP08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6016" y="3501008"/>
            <a:ext cx="4223840" cy="316829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6" descr="http://cs879.vkontakte.ru/u41049902/108517652/x_70f9dd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88640"/>
            <a:ext cx="37388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mtClean="0"/>
              <a:t>Традиции музея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5300663"/>
            <a:ext cx="2890838" cy="1112837"/>
          </a:xfrm>
        </p:spPr>
        <p:txBody>
          <a:bodyPr/>
          <a:lstStyle/>
          <a:p>
            <a:pPr eaLnBrk="1" hangingPunct="1"/>
            <a:r>
              <a:rPr lang="ru-RU" smtClean="0"/>
              <a:t>Встречи в музее</a:t>
            </a:r>
          </a:p>
        </p:txBody>
      </p:sp>
      <p:pic>
        <p:nvPicPr>
          <p:cNvPr id="59394" name="Picture 2" descr="http://cs625523.vk.me/v625523537/5251/ktMv4hQjuu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3068960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cs34.vk.com/u1782537/8123194/x_28f3f5c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548680"/>
            <a:ext cx="4165030" cy="208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http://cs4214.vk.me/u1782537/8123194/x_0007c5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556792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39750" y="4508500"/>
            <a:ext cx="3311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latin typeface="+mn-lt"/>
                <a:cs typeface="+mn-cs"/>
              </a:rPr>
              <a:t>Встреча с </a:t>
            </a:r>
            <a:r>
              <a:rPr lang="ru-RU" sz="1600" dirty="0" err="1">
                <a:latin typeface="+mn-lt"/>
                <a:cs typeface="+mn-cs"/>
              </a:rPr>
              <a:t>Гуно</a:t>
            </a:r>
            <a:r>
              <a:rPr lang="ru-RU" sz="1600" dirty="0">
                <a:latin typeface="+mn-lt"/>
                <a:cs typeface="+mn-cs"/>
              </a:rPr>
              <a:t> фон Ольденбургом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003800" y="2708275"/>
            <a:ext cx="33131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latin typeface="+mn-lt"/>
                <a:cs typeface="+mn-cs"/>
              </a:rPr>
              <a:t>Встреча выпускников 1949 г.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643438" y="6281738"/>
            <a:ext cx="4032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latin typeface="+mn-lt"/>
                <a:cs typeface="+mn-cs"/>
              </a:rPr>
              <a:t>Встреча с дипломатами из Южной Кореи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Традиции музея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95288" y="5229225"/>
            <a:ext cx="2890837" cy="1112838"/>
          </a:xfrm>
        </p:spPr>
        <p:txBody>
          <a:bodyPr/>
          <a:lstStyle/>
          <a:p>
            <a:pPr eaLnBrk="1" hangingPunct="1"/>
            <a:r>
              <a:rPr lang="ru-RU" smtClean="0"/>
              <a:t>Праздники</a:t>
            </a:r>
          </a:p>
        </p:txBody>
      </p:sp>
      <p:pic>
        <p:nvPicPr>
          <p:cNvPr id="7" name="Picture 8" descr="http://cs304600.vkontakte.ru/u1782537/8123194/z_7eee86b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429000"/>
            <a:ext cx="4285483" cy="321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0" name="Picture 2" descr="http://cs409928.vk.me/v409928537/11a4/_H1dB6PaVH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692696"/>
            <a:ext cx="410445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4" descr="http://cs411131.vk.me/v411131537/1453/-X_Cmlkzhe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268413"/>
            <a:ext cx="2951162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Традиции музея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95288" y="5373688"/>
            <a:ext cx="4248150" cy="1112837"/>
          </a:xfrm>
        </p:spPr>
        <p:txBody>
          <a:bodyPr/>
          <a:lstStyle/>
          <a:p>
            <a:pPr eaLnBrk="1" hangingPunct="1"/>
            <a:r>
              <a:rPr lang="ru-RU" smtClean="0"/>
              <a:t>Объекты заботы                         и внимания</a:t>
            </a:r>
          </a:p>
        </p:txBody>
      </p:sp>
      <p:pic>
        <p:nvPicPr>
          <p:cNvPr id="19460" name="Picture 2" descr="C:\Users\SPIMUN\Pictures\Фото школа\Троицкая пустынь\DSCN04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3" y="4005263"/>
            <a:ext cx="346868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cs5480.vk.com/u41049902/108517652/z_71908d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41438"/>
            <a:ext cx="331311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Users\История\Desktop\рабочий стол\19 сентября\Рисунок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1341438"/>
            <a:ext cx="2808287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smtClean="0"/>
              <a:t>Издательская деятельность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716463" y="1700213"/>
            <a:ext cx="4114800" cy="4525962"/>
          </a:xfrm>
        </p:spPr>
        <p:txBody>
          <a:bodyPr/>
          <a:lstStyle/>
          <a:p>
            <a:r>
              <a:rPr lang="ru-RU" smtClean="0"/>
              <a:t>За время работы музея опубликовано более десяти книг по истории школы, мемуаров и буклетов</a:t>
            </a:r>
          </a:p>
        </p:txBody>
      </p:sp>
      <p:pic>
        <p:nvPicPr>
          <p:cNvPr id="20484" name="Picture 2" descr="http://u.jimdo.com/www64/o/sed1b097a6cde85ab/img/id689c002f377be8f/1384165392/std/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412875"/>
            <a:ext cx="2141538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8538" y="3068638"/>
            <a:ext cx="24130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C:\Users\SPIMUN\Desktop\стенды\7fDNEO__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047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36912"/>
            <a:ext cx="7200800" cy="1326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История создания музея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Выездные экскурсии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mtClean="0"/>
              <a:t>«История Троице-Сергиевой пустыни»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 «По местам боев ополченцев  8-й САШ»           (с участником Ленинградского ополчения В.А.Берчиковым)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«Прорыв блокады Ленинграда»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«Троице-Сергиева Приморская пустынь»</a:t>
            </a:r>
            <a:endParaRPr lang="ru-RU" dirty="0"/>
          </a:p>
        </p:txBody>
      </p:sp>
      <p:pic>
        <p:nvPicPr>
          <p:cNvPr id="22531" name="Picture 2" descr="F:\музей\пустынь\Пустынь 2011\DSCN04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700213"/>
            <a:ext cx="47069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F:\музей\музей фото\DSC04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4163" y="1700213"/>
            <a:ext cx="33940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Встреча с Гуно фон Ольденбургом                                                    в Приморской пустыни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D:\ФОТО\Фото школа\200-летие П.Г. Ольденбургского\IMG_17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334" y="1556792"/>
            <a:ext cx="68770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«По местам боев ополченцев </a:t>
            </a:r>
            <a:br>
              <a:rPr lang="ru-RU" dirty="0" smtClean="0"/>
            </a:br>
            <a:r>
              <a:rPr lang="ru-RU" dirty="0" smtClean="0"/>
              <a:t>8й САШ»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http://cs4132.vk.com/u41049902/108517652/x_0c0636a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28775"/>
            <a:ext cx="43211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6287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Экскурсионные композиции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971550" y="2205038"/>
            <a:ext cx="7653338" cy="3413125"/>
          </a:xfrm>
        </p:spPr>
        <p:txBody>
          <a:bodyPr/>
          <a:lstStyle/>
          <a:p>
            <a:pPr eaLnBrk="1" hangingPunct="1"/>
            <a:r>
              <a:rPr lang="ru-RU" sz="4400" smtClean="0"/>
              <a:t>Использование мультимедиа</a:t>
            </a:r>
          </a:p>
          <a:p>
            <a:pPr eaLnBrk="1" hangingPunct="1"/>
            <a:r>
              <a:rPr lang="ru-RU" sz="4400" smtClean="0"/>
              <a:t>Музыка</a:t>
            </a:r>
          </a:p>
          <a:p>
            <a:pPr eaLnBrk="1" hangingPunct="1"/>
            <a:r>
              <a:rPr lang="ru-RU" sz="4400" smtClean="0"/>
              <a:t>Стихи</a:t>
            </a:r>
          </a:p>
          <a:p>
            <a:pPr eaLnBrk="1" hangingPunct="1"/>
            <a:r>
              <a:rPr lang="ru-RU" sz="4400" smtClean="0"/>
              <a:t>Театрализация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Экскурсионная композиция </a:t>
            </a:r>
            <a:br>
              <a:rPr lang="ru-RU" dirty="0" smtClean="0"/>
            </a:br>
            <a:r>
              <a:rPr lang="ru-RU" dirty="0" smtClean="0"/>
              <a:t>«Просвещенный благотворитель»</a:t>
            </a:r>
            <a:endParaRPr lang="ru-RU" dirty="0"/>
          </a:p>
        </p:txBody>
      </p:sp>
      <p:pic>
        <p:nvPicPr>
          <p:cNvPr id="4" name="Picture 2" descr="http://cs10400.userapi.com/u41049902/108517652/z_79b6cc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1628775"/>
            <a:ext cx="3671887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Рисунок 5" descr="Принц П.Г.Ольденбургский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1628775"/>
            <a:ext cx="2862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http://cs6243.userapi.com/u1782537/docs/7dce3443e121/DSCN63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409" y="1556792"/>
            <a:ext cx="69119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Экскурсионная композиция </a:t>
            </a:r>
            <a:br>
              <a:rPr lang="ru-RU" sz="3200" smtClean="0"/>
            </a:br>
            <a:r>
              <a:rPr lang="ru-RU" sz="2800" smtClean="0"/>
              <a:t>«Принц Ольденбургский» </a:t>
            </a:r>
            <a:br>
              <a:rPr lang="ru-RU" sz="2800" smtClean="0"/>
            </a:br>
            <a:r>
              <a:rPr lang="ru-RU" sz="2000" smtClean="0"/>
              <a:t>(по мотивам «Сандро из Чегема»)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Экскурсионная композиция </a:t>
            </a:r>
            <a:br>
              <a:rPr lang="ru-RU" sz="2800" smtClean="0"/>
            </a:br>
            <a:r>
              <a:rPr lang="ru-RU" sz="2800" smtClean="0"/>
              <a:t>«</a:t>
            </a:r>
            <a:r>
              <a:rPr lang="ru-RU" sz="3600" smtClean="0"/>
              <a:t>Боевые судьбы воспитанников </a:t>
            </a:r>
            <a:br>
              <a:rPr lang="ru-RU" sz="3600" smtClean="0"/>
            </a:br>
            <a:r>
              <a:rPr lang="ru-RU" sz="3600" smtClean="0"/>
              <a:t>8й САШ»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 descr="http://cs34.userapi.com/v34537/993/lkOshSE55D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773238"/>
            <a:ext cx="8316912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«Блокада глазами детей»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0" name="Picture 2" descr="http://cs4558.vk.me/u1782537/117131314/y_ca63a8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557338"/>
            <a:ext cx="7110413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mtClean="0"/>
              <a:t>Выставка </a:t>
            </a:r>
            <a:br>
              <a:rPr lang="ru-RU" smtClean="0"/>
            </a:br>
            <a:r>
              <a:rPr lang="ru-RU" smtClean="0"/>
              <a:t>«Блокада глазами детей»</a:t>
            </a:r>
            <a:br>
              <a:rPr lang="ru-RU" smtClean="0"/>
            </a:br>
            <a:r>
              <a:rPr lang="ru-RU" sz="2000" smtClean="0"/>
              <a:t>(копий рисунков блокадной поры)</a:t>
            </a:r>
          </a:p>
        </p:txBody>
      </p:sp>
      <p:pic>
        <p:nvPicPr>
          <p:cNvPr id="30723" name="Picture 2" descr="C:\Users\История\Documents\блокада рисунки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060575"/>
            <a:ext cx="38417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История\Documents\блокада рисунки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27082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1" descr="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96975"/>
            <a:ext cx="34337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4067175" y="620713"/>
            <a:ext cx="4754563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/>
              <a:t>Организатором и руководителем музея стала </a:t>
            </a:r>
            <a:r>
              <a:rPr lang="ru-RU" sz="2400" b="1"/>
              <a:t>Роза Герцевна Дегтяренко</a:t>
            </a:r>
            <a:r>
              <a:rPr lang="ru-RU" sz="2400"/>
              <a:t>, учитель истории, работавший в нашей школе с 1948 г., отличник народного образования, участница обороны города, награжденная медалью «За оборону Ленинграда».</a:t>
            </a:r>
            <a:r>
              <a:rPr lang="ru-RU" sz="200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Интерактивные экскурсии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«Воспитание в семье Романовых – Ольденбургских»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«История забытых вещей»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«Рождество в семье Романовых»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«Новый год в старой квартире»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4" descr="http://cs6243.userapi.com/u1782537/docs/20d206496530/DSCN63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620713"/>
            <a:ext cx="768032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Содержимое 4" descr="IMG_9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8428037" cy="56181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Содержимое 4" descr="IMG_95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692150"/>
            <a:ext cx="8391525" cy="559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Times New Roman" pitchFamily="18" charset="0"/>
              </a:rPr>
              <a:t>Командные игры с использованием технологии «</a:t>
            </a:r>
            <a:r>
              <a:rPr lang="ru-RU" b="1" dirty="0" err="1" smtClean="0">
                <a:latin typeface="+mn-lt"/>
                <a:cs typeface="Times New Roman" pitchFamily="18" charset="0"/>
              </a:rPr>
              <a:t>квест</a:t>
            </a:r>
            <a:r>
              <a:rPr lang="ru-RU" b="1" dirty="0" smtClean="0">
                <a:latin typeface="+mn-lt"/>
                <a:cs typeface="Times New Roman" pitchFamily="18" charset="0"/>
              </a:rPr>
              <a:t>»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11188" y="2997200"/>
            <a:ext cx="8229600" cy="1584325"/>
          </a:xfrm>
        </p:spPr>
        <p:txBody>
          <a:bodyPr/>
          <a:lstStyle/>
          <a:p>
            <a:pPr eaLnBrk="1" hangingPunct="1"/>
            <a:r>
              <a:rPr lang="ru-RU" smtClean="0"/>
              <a:t>«Вокруг гимназии»</a:t>
            </a:r>
          </a:p>
          <a:p>
            <a:pPr eaLnBrk="1" hangingPunct="1"/>
            <a:r>
              <a:rPr lang="ru-RU" smtClean="0"/>
              <a:t>«Школа в годы войны и блокады»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288" y="4581525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n-lt"/>
                <a:ea typeface="+mj-ea"/>
                <a:cs typeface="Times New Roman" pitchFamily="18" charset="0"/>
              </a:rPr>
              <a:t>Интернет - викторины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389731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Квест</a:t>
            </a:r>
            <a:r>
              <a:rPr lang="ru-RU" dirty="0" smtClean="0"/>
              <a:t> «Вокруг гимназии»</a:t>
            </a:r>
            <a:endParaRPr lang="ru-RU" dirty="0"/>
          </a:p>
        </p:txBody>
      </p:sp>
      <p:pic>
        <p:nvPicPr>
          <p:cNvPr id="36867" name="Picture 3" descr="F:\квест 2012\9а\DSC01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1188" y="3716338"/>
            <a:ext cx="3597275" cy="2697162"/>
          </a:xfrm>
        </p:spPr>
      </p:pic>
      <p:pic>
        <p:nvPicPr>
          <p:cNvPr id="36868" name="Picture 6" descr="F:\квест 2012\9б\IMG_9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01013" y="-7588250"/>
            <a:ext cx="2592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11" descr="IMG_425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476250"/>
            <a:ext cx="4068762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12" descr="IMG_980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716338"/>
            <a:ext cx="39957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b="1" smtClean="0">
                <a:cs typeface="Times New Roman" pitchFamily="18" charset="0"/>
              </a:rPr>
              <a:t>Интернет - викторина</a:t>
            </a:r>
            <a:br>
              <a:rPr lang="ru-RU" b="1" smtClean="0">
                <a:cs typeface="Times New Roman" pitchFamily="18" charset="0"/>
              </a:rPr>
            </a:br>
            <a:endParaRPr lang="ru-RU" smtClean="0"/>
          </a:p>
        </p:txBody>
      </p:sp>
      <p:pic>
        <p:nvPicPr>
          <p:cNvPr id="37891" name="Содержимое 3" descr="IMG_96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088" y="1484313"/>
            <a:ext cx="7345362" cy="4897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2" descr="C:\Users\SPIMUN\Desktop\стенды\7fDNEO__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047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36912"/>
            <a:ext cx="7200800" cy="1326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3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Исторический клуб                         «Песочные часы»</a:t>
            </a:r>
            <a:endParaRPr lang="ru-RU" sz="63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077072"/>
            <a:ext cx="1978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Основан в 2012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Концепция клуба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Развитие общей культуры, познавательных интересов</a:t>
            </a:r>
          </a:p>
          <a:p>
            <a:r>
              <a:rPr lang="ru-RU" smtClean="0">
                <a:latin typeface="Constantia" pitchFamily="18" charset="0"/>
              </a:rPr>
              <a:t>Реализация неформального подхода к изучению истории</a:t>
            </a:r>
          </a:p>
          <a:p>
            <a:r>
              <a:rPr lang="ru-RU" smtClean="0">
                <a:latin typeface="Constantia" pitchFamily="18" charset="0"/>
              </a:rPr>
              <a:t>Объединение единомышленников разных возрастов</a:t>
            </a:r>
          </a:p>
          <a:p>
            <a:r>
              <a:rPr lang="ru-RU" smtClean="0">
                <a:latin typeface="Constantia" pitchFamily="18" charset="0"/>
              </a:rPr>
              <a:t>Создание комфортной среды для общения и самореализации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Виды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Собрания в неформальной обстановке</a:t>
            </a:r>
          </a:p>
          <a:p>
            <a:r>
              <a:rPr lang="ru-RU" smtClean="0">
                <a:latin typeface="Constantia" pitchFamily="18" charset="0"/>
              </a:rPr>
              <a:t>Подготовка сообщений и их обсуждение</a:t>
            </a:r>
          </a:p>
          <a:p>
            <a:r>
              <a:rPr lang="ru-RU" smtClean="0">
                <a:latin typeface="Constantia" pitchFamily="18" charset="0"/>
              </a:rPr>
              <a:t>Проведение  экскурсий в музее гимназии</a:t>
            </a:r>
          </a:p>
          <a:p>
            <a:r>
              <a:rPr lang="ru-RU" smtClean="0">
                <a:latin typeface="Constantia" pitchFamily="18" charset="0"/>
              </a:rPr>
              <a:t>Пешеходные экскурсии </a:t>
            </a:r>
          </a:p>
          <a:p>
            <a:r>
              <a:rPr lang="ru-RU" smtClean="0">
                <a:latin typeface="Constantia" pitchFamily="18" charset="0"/>
              </a:rPr>
              <a:t>Организация выставок</a:t>
            </a:r>
          </a:p>
          <a:p>
            <a:r>
              <a:rPr lang="ru-RU" smtClean="0">
                <a:latin typeface="Constantia" pitchFamily="18" charset="0"/>
              </a:rPr>
              <a:t>Различные поездки, посещение выставок и музеев</a:t>
            </a:r>
          </a:p>
          <a:p>
            <a:endParaRPr lang="ru-RU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68313" y="4005263"/>
            <a:ext cx="8229600" cy="2405062"/>
          </a:xfrm>
        </p:spPr>
        <p:txBody>
          <a:bodyPr/>
          <a:lstStyle/>
          <a:p>
            <a:r>
              <a:rPr lang="ru-RU" smtClean="0"/>
              <a:t>В </a:t>
            </a:r>
            <a:r>
              <a:rPr lang="ru-RU" b="1" smtClean="0"/>
              <a:t>1995 г</a:t>
            </a:r>
            <a:r>
              <a:rPr lang="ru-RU" smtClean="0"/>
              <a:t>. состоялось торжественное открытие музея, а в </a:t>
            </a:r>
            <a:r>
              <a:rPr lang="ru-RU" b="1" smtClean="0"/>
              <a:t>1996 г.</a:t>
            </a:r>
            <a:r>
              <a:rPr lang="ru-RU" smtClean="0"/>
              <a:t> ему был присвоен статус «школьного музея Санкт-Петербурга».</a:t>
            </a:r>
          </a:p>
        </p:txBody>
      </p:sp>
      <p:pic>
        <p:nvPicPr>
          <p:cNvPr id="5123" name="Picture 2" descr="D:\ФОТО\Фото школа\xlVltYg9hH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050" y="476250"/>
            <a:ext cx="4948238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Constantia" pitchFamily="18" charset="0"/>
              </a:rPr>
              <a:t>Связь с историей гимназии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Экскурсии в музее истории гимназии</a:t>
            </a:r>
          </a:p>
          <a:p>
            <a:r>
              <a:rPr lang="ru-RU" smtClean="0">
                <a:latin typeface="Constantia" pitchFamily="18" charset="0"/>
              </a:rPr>
              <a:t>Посещение Мариинского дворца</a:t>
            </a:r>
          </a:p>
          <a:p>
            <a:r>
              <a:rPr lang="ru-RU" smtClean="0">
                <a:latin typeface="Constantia" pitchFamily="18" charset="0"/>
              </a:rPr>
              <a:t>Поездка в Троице-Сергиеву пустынь </a:t>
            </a:r>
          </a:p>
          <a:p>
            <a:r>
              <a:rPr lang="ru-RU" smtClean="0">
                <a:latin typeface="Constantia" pitchFamily="18" charset="0"/>
              </a:rPr>
              <a:t>Поездка к ДОТам в районе Гатчины</a:t>
            </a:r>
          </a:p>
          <a:p>
            <a:r>
              <a:rPr lang="ru-RU" smtClean="0">
                <a:latin typeface="Constantia" pitchFamily="18" charset="0"/>
              </a:rPr>
              <a:t>Встреча с писателем и историком Ларисой Агеевой (автором книг об Ольденбургских)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8577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Constantia" pitchFamily="18" charset="0"/>
              </a:rPr>
              <a:t>Посещение </a:t>
            </a:r>
            <a:r>
              <a:rPr lang="ru-RU" sz="3600" b="1" dirty="0" err="1" smtClean="0">
                <a:latin typeface="Constantia" pitchFamily="18" charset="0"/>
              </a:rPr>
              <a:t>Мариинского</a:t>
            </a:r>
            <a:r>
              <a:rPr lang="ru-RU" sz="3600" b="1" dirty="0" smtClean="0">
                <a:latin typeface="Constantia" pitchFamily="18" charset="0"/>
              </a:rPr>
              <a:t> дворца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sz="2700" dirty="0" smtClean="0">
                <a:latin typeface="Constantia" pitchFamily="18" charset="0"/>
              </a:rPr>
              <a:t>(место рождения </a:t>
            </a:r>
            <a:r>
              <a:rPr lang="ru-RU" sz="2700" dirty="0" err="1" smtClean="0">
                <a:latin typeface="Constantia" pitchFamily="18" charset="0"/>
              </a:rPr>
              <a:t>Е.Ольденбургской</a:t>
            </a:r>
            <a:r>
              <a:rPr lang="ru-RU" sz="2700" dirty="0" smtClean="0">
                <a:latin typeface="Constantia" pitchFamily="18" charset="0"/>
              </a:rPr>
              <a:t>)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122" name="Picture 2" descr="http://cs605519.vk.me/v605519537/23a1/eRgP1fQ3Vu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060848"/>
            <a:ext cx="5290577" cy="35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cs605519.vk.me/v605519212/1a50/a0n0Keqsne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988840"/>
            <a:ext cx="323850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Поездка в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Троице-Сергиеву пустынь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 </a:t>
            </a:r>
            <a:r>
              <a:rPr lang="ru-RU" sz="1800" dirty="0" smtClean="0">
                <a:latin typeface="Constantia" pitchFamily="18" charset="0"/>
              </a:rPr>
              <a:t>(уход за могилой </a:t>
            </a:r>
            <a:r>
              <a:rPr lang="ru-RU" sz="1800" dirty="0" err="1" smtClean="0">
                <a:latin typeface="Constantia" pitchFamily="18" charset="0"/>
              </a:rPr>
              <a:t>П.Г.Ольденбургского</a:t>
            </a:r>
            <a:r>
              <a:rPr lang="ru-RU" sz="1800" dirty="0" smtClean="0">
                <a:latin typeface="Constantia" pitchFamily="18" charset="0"/>
              </a:rPr>
              <a:t>, экскурсия по монастырю, встреча с Э.А.Анненковой)</a:t>
            </a:r>
            <a:endParaRPr lang="ru-RU" sz="1800" dirty="0">
              <a:latin typeface="Constantia" pitchFamily="18" charset="0"/>
            </a:endParaRPr>
          </a:p>
        </p:txBody>
      </p:sp>
      <p:pic>
        <p:nvPicPr>
          <p:cNvPr id="25604" name="Picture 4" descr="http://cs425020.vk.me/v425020537/2a27/HxRSBP7q2R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348880"/>
            <a:ext cx="4968552" cy="395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cs425020.vk.me/v425020537/2a42/YA5NPByeD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77247" y="1968995"/>
            <a:ext cx="3666753" cy="488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Constantia" pitchFamily="18" charset="0"/>
              </a:rPr>
              <a:t>Поездка к </a:t>
            </a:r>
            <a:r>
              <a:rPr lang="ru-RU" b="1" dirty="0" err="1" smtClean="0">
                <a:latin typeface="Constantia" pitchFamily="18" charset="0"/>
              </a:rPr>
              <a:t>ДОТам</a:t>
            </a:r>
            <a:r>
              <a:rPr lang="ru-RU" b="1" dirty="0" smtClean="0">
                <a:latin typeface="Constantia" pitchFamily="18" charset="0"/>
              </a:rPr>
              <a:t> </a:t>
            </a:r>
            <a:br>
              <a:rPr lang="ru-RU" b="1" dirty="0" smtClean="0"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в районе Гатчины </a:t>
            </a:r>
            <a:r>
              <a:rPr lang="ru-RU" dirty="0" smtClean="0">
                <a:latin typeface="Constantia" pitchFamily="18" charset="0"/>
              </a:rPr>
              <a:t/>
            </a:r>
            <a:br>
              <a:rPr lang="ru-RU" dirty="0" smtClean="0">
                <a:latin typeface="Constantia" pitchFamily="18" charset="0"/>
              </a:rPr>
            </a:br>
            <a:r>
              <a:rPr lang="ru-RU" sz="3100" dirty="0" smtClean="0">
                <a:latin typeface="Constantia" pitchFamily="18" charset="0"/>
              </a:rPr>
              <a:t>(место боев ополченцев – </a:t>
            </a:r>
            <a:r>
              <a:rPr lang="ru-RU" sz="3100" dirty="0" err="1" smtClean="0">
                <a:latin typeface="Constantia" pitchFamily="18" charset="0"/>
              </a:rPr>
              <a:t>спецшкольников</a:t>
            </a:r>
            <a:r>
              <a:rPr lang="ru-RU" sz="3100" dirty="0" smtClean="0">
                <a:latin typeface="Constantia" pitchFamily="18" charset="0"/>
              </a:rPr>
              <a:t>)</a:t>
            </a:r>
            <a:endParaRPr lang="ru-RU" sz="3100" dirty="0">
              <a:latin typeface="Constantia" pitchFamily="18" charset="0"/>
            </a:endParaRPr>
          </a:p>
        </p:txBody>
      </p:sp>
      <p:pic>
        <p:nvPicPr>
          <p:cNvPr id="22532" name="Picture 4" descr="http://cs419420.vk.me/v419420537/5b57/VoaRwZhXa08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547664" y="2060848"/>
            <a:ext cx="6192688" cy="454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nstantia" pitchFamily="18" charset="0"/>
              </a:rPr>
              <a:t>Круглые даты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496887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400 лет династии Романовых</a:t>
            </a:r>
          </a:p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Выставка, посвященная 400-летию дома Романовых в </a:t>
            </a:r>
            <a:r>
              <a:rPr lang="ru-RU" dirty="0" err="1" smtClean="0">
                <a:latin typeface="Constantia" pitchFamily="18" charset="0"/>
              </a:rPr>
              <a:t>Ленэкспо</a:t>
            </a:r>
            <a:endParaRPr lang="ru-RU" dirty="0" smtClean="0">
              <a:latin typeface="Constantia" pitchFamily="18" charset="0"/>
            </a:endParaRPr>
          </a:p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Экскурсия в Александровском дворце Царского села, осмотр «Федоровского городка»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100 лет с начала 1-й мировой войны</a:t>
            </a:r>
          </a:p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Собрания, посвященные 100-летию начала Первой мировой войны</a:t>
            </a:r>
          </a:p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Поездка в Царское Село, посещение экспозиции, посвященной Первой мировой войне</a:t>
            </a:r>
          </a:p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Участие нескольких членов клуба в конференции по Первой мировой войне в гимназии 209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Выставка «Моя история», </a:t>
            </a:r>
            <a:r>
              <a:rPr lang="ru-RU" sz="4000" dirty="0" smtClean="0"/>
              <a:t>посвященная 400-летию династии Романовых</a:t>
            </a:r>
            <a:endParaRPr lang="ru-RU" sz="4000" dirty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8" name="Picture 2" descr="http://cs605130.vk.me/v605130537/28b5/-8vlkpmR8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1628775"/>
            <a:ext cx="66055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Экскурсия в Александровском дворце Царского села</a:t>
            </a:r>
            <a:br>
              <a:rPr lang="ru-RU" dirty="0" smtClean="0"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8131" name="Picture 2" descr="http://cs617616.vk.me/v617616537/5919/wU4NHE9xJt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1700213"/>
            <a:ext cx="6481763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Поездка в Царское село и посещение Ратной палаты</a:t>
            </a:r>
            <a:endParaRPr lang="ru-RU" dirty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6" name="Picture 2" descr="http://cs624830.vk.me/v624830537/4b4d/RCr0bw1AUJ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060575"/>
            <a:ext cx="50419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" descr="http://cs624830.vk.me/v624830987/33e4/_egLsGGgQY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1773238"/>
            <a:ext cx="3508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Участие в конференции на базе «Павловской гимназии»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80" name="Picture 2" descr="http://cs423829.vk.me/u1782537/docs/8f1baec890f4/DSCN8265.jpg?extra=LaNi_bFX0NwKewxMRZKhA1Z1PstJzlbJVJEQZOy_VEg0CfeX12EVP6FRw-BHE1uwl8UmOjeSqoh7_-7mu8J0EFeKYTS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1700213"/>
            <a:ext cx="627221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" y="4143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Редкие места и необычные экскурсии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525962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Экскурсия «История Охтинского порохового завода»</a:t>
            </a:r>
          </a:p>
          <a:p>
            <a:r>
              <a:rPr lang="ru-RU" smtClean="0">
                <a:latin typeface="Constantia" pitchFamily="18" charset="0"/>
              </a:rPr>
              <a:t>Пешеходная экскурсия «Охота на царя»</a:t>
            </a:r>
          </a:p>
          <a:p>
            <a:r>
              <a:rPr lang="ru-RU" smtClean="0">
                <a:latin typeface="Constantia" pitchFamily="18" charset="0"/>
              </a:rPr>
              <a:t>Пешеходная экскурсия «Вокруг Смоляного двора»</a:t>
            </a:r>
          </a:p>
          <a:p>
            <a:r>
              <a:rPr lang="ru-RU" smtClean="0">
                <a:latin typeface="Constantia" pitchFamily="18" charset="0"/>
              </a:rPr>
              <a:t> Поездка в Выборг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Users\SPIMUN\Desktop\стенды\7fDNEO__B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0"/>
            <a:ext cx="8047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36912"/>
            <a:ext cx="7200800" cy="132600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Разделы экспозиции</a:t>
            </a:r>
            <a:endParaRPr lang="ru-RU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Constantia" pitchFamily="18" charset="0"/>
              </a:rPr>
              <a:t>Экскурсия «История Охтинского порохового завода»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Picture 4" descr="http://cs309129.vk.me/v309129902/716a/epftevsCwo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656184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cs309129.vk.me/v309129902/7129/GxnWMtYVWk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9" y="2420888"/>
            <a:ext cx="460851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</a:rPr>
              <a:t>Пешеходная экскурсия </a:t>
            </a:r>
            <a:br>
              <a:rPr lang="ru-RU" dirty="0" smtClean="0">
                <a:latin typeface="Constantia" pitchFamily="18" charset="0"/>
              </a:rPr>
            </a:br>
            <a:r>
              <a:rPr lang="ru-RU" dirty="0" smtClean="0">
                <a:latin typeface="Constantia" pitchFamily="18" charset="0"/>
              </a:rPr>
              <a:t>«Вокруг Смоляного двора»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4580" name="Picture 4" descr="http://cs425020.vk.me/v425020537/2acb/ilUq2GFfAJk.jpg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67544" y="1700808"/>
            <a:ext cx="3666753" cy="488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2" name="AutoShape 2" descr="http://cs425020.vk.me/v425020537/2a84/wS9QwRX6Fo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3253" name="Picture 4" descr="http://cs425020.vk.me/v425020537/2a84/wS9QwRX6Fo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2276475"/>
            <a:ext cx="43926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nstantia" pitchFamily="18" charset="0"/>
              </a:rPr>
              <a:t>Экскурсия «Охота на царя»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4" descr="http://cs617616.vk.me/v617616537/54d5/vQjAv5LObnw.jpg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323850" y="2205038"/>
            <a:ext cx="4568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http://cs617616.vk.me/v617616537/54c2/NmYmRtXA3t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3800" y="1628775"/>
            <a:ext cx="38893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Поездка в Выборг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http://cs7003.vk.me/c619218/v619218639/609b/z7V6FWBmmO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5367" y="1052736"/>
            <a:ext cx="599080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1" name="Picture 4" descr="http://cs617525.vk.me/v617525537/9126/oFX8tMLRou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275" y="2852738"/>
            <a:ext cx="49688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nstantia" pitchFamily="18" charset="0"/>
              </a:rPr>
              <a:t>Значение клуба для участников 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446088" y="1916113"/>
            <a:ext cx="8229600" cy="3744912"/>
          </a:xfrm>
        </p:spPr>
        <p:txBody>
          <a:bodyPr/>
          <a:lstStyle/>
          <a:p>
            <a:r>
              <a:rPr lang="ru-RU" smtClean="0">
                <a:latin typeface="Constantia" pitchFamily="18" charset="0"/>
              </a:rPr>
              <a:t>Развитие интересов</a:t>
            </a:r>
          </a:p>
          <a:p>
            <a:r>
              <a:rPr lang="ru-RU" smtClean="0">
                <a:latin typeface="Constantia" pitchFamily="18" charset="0"/>
              </a:rPr>
              <a:t>Получение новых знаний, расширение кругозора</a:t>
            </a:r>
          </a:p>
          <a:p>
            <a:r>
              <a:rPr lang="ru-RU" smtClean="0">
                <a:latin typeface="Constantia" pitchFamily="18" charset="0"/>
              </a:rPr>
              <a:t>Стимул для генерации идей</a:t>
            </a:r>
          </a:p>
          <a:p>
            <a:r>
              <a:rPr lang="ru-RU" smtClean="0">
                <a:latin typeface="Constantia" pitchFamily="18" charset="0"/>
              </a:rPr>
              <a:t>Возможность для самореализации</a:t>
            </a:r>
          </a:p>
          <a:p>
            <a:r>
              <a:rPr lang="ru-RU" smtClean="0">
                <a:latin typeface="Constantia" pitchFamily="18" charset="0"/>
              </a:rPr>
              <a:t>Профессиональное определение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735013" y="549275"/>
            <a:ext cx="8229600" cy="1143000"/>
          </a:xfrm>
        </p:spPr>
        <p:txBody>
          <a:bodyPr/>
          <a:lstStyle/>
          <a:p>
            <a:r>
              <a:rPr lang="ru-RU" smtClean="0"/>
              <a:t>Наш клуб Вконтакте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339975" y="1700213"/>
            <a:ext cx="8229600" cy="4525962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http://vk.com/club52209756</a:t>
            </a: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57348" name="Picture 2" descr="http://cs309129.vk.me/v309129485/6ab5/SX_qYMef9QQ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4438" y="2565400"/>
            <a:ext cx="5422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Историко-Литературный Клуб ,,Песочные часы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6517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1143000"/>
          </a:xfrm>
        </p:spPr>
        <p:txBody>
          <a:bodyPr/>
          <a:lstStyle/>
          <a:p>
            <a:r>
              <a:rPr lang="ru-RU" smtClean="0"/>
              <a:t>Сайт музея</a:t>
            </a: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1331913" y="11969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>
                <a:hlinkClick r:id="rId2"/>
              </a:rPr>
              <a:t>http://museum157.jimdo.com/</a:t>
            </a:r>
            <a:endParaRPr lang="ru-RU" smtClean="0"/>
          </a:p>
          <a:p>
            <a:endParaRPr lang="ru-RU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screen"/>
          <a:srcRect l="12213" t="14754" r="13437" b="5685"/>
          <a:stretch>
            <a:fillRect/>
          </a:stretch>
        </p:blipFill>
        <p:spPr bwMode="auto">
          <a:xfrm>
            <a:off x="2843213" y="2060575"/>
            <a:ext cx="61039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http://cs7003.vk.me/c624026/v624026537/927d/VGm5jmalvx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588"/>
            <a:ext cx="2016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323850" y="3357563"/>
            <a:ext cx="2376488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Руководитель музея:</a:t>
            </a:r>
            <a:endParaRPr lang="en-US" sz="2400"/>
          </a:p>
          <a:p>
            <a:endParaRPr lang="ru-RU"/>
          </a:p>
          <a:p>
            <a:r>
              <a:rPr lang="ru-RU"/>
              <a:t>Персианов</a:t>
            </a:r>
          </a:p>
          <a:p>
            <a:r>
              <a:rPr lang="ru-RU"/>
              <a:t>Игорь </a:t>
            </a:r>
          </a:p>
          <a:p>
            <a:r>
              <a:rPr lang="ru-RU"/>
              <a:t>Александрович</a:t>
            </a:r>
            <a:endParaRPr lang="en-US"/>
          </a:p>
          <a:p>
            <a:endParaRPr lang="ru-RU"/>
          </a:p>
          <a:p>
            <a:r>
              <a:rPr lang="en-US">
                <a:hlinkClick r:id="rId5"/>
              </a:rPr>
              <a:t>spmun@yandex.ru</a:t>
            </a:r>
            <a:endParaRPr lang="en-US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395288" y="2852738"/>
            <a:ext cx="8280400" cy="3573462"/>
          </a:xfrm>
        </p:spPr>
        <p:txBody>
          <a:bodyPr/>
          <a:lstStyle/>
          <a:p>
            <a:r>
              <a:rPr lang="ru-RU" smtClean="0"/>
              <a:t>Музей гимназии – это важный элемент воспитательной системы гимназии.</a:t>
            </a:r>
          </a:p>
          <a:p>
            <a:r>
              <a:rPr lang="ru-RU" smtClean="0"/>
              <a:t>История школы в целом, судьбы ее выпускников, - благодатная основа для принятия нравственных ценностей, в частности чувства причастности к родному прошлому.</a:t>
            </a:r>
          </a:p>
        </p:txBody>
      </p:sp>
      <p:pic>
        <p:nvPicPr>
          <p:cNvPr id="59395" name="Picture 2" descr="E:\DCIM\110NIKON\IMG_98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313" y="260350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Гимназия принцессы Е.М.Ольденбургской</a:t>
            </a:r>
          </a:p>
        </p:txBody>
      </p:sp>
      <p:pic>
        <p:nvPicPr>
          <p:cNvPr id="7171" name="Picture 2" descr="E:\DCIM\110NIKON\IMG_9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77925" y="1600200"/>
            <a:ext cx="6788150" cy="452596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850" y="1412875"/>
            <a:ext cx="4259263" cy="1143000"/>
          </a:xfrm>
        </p:spPr>
        <p:txBody>
          <a:bodyPr/>
          <a:lstStyle/>
          <a:p>
            <a:pPr algn="r"/>
            <a:r>
              <a:rPr lang="ru-RU" smtClean="0"/>
              <a:t>История школы </a:t>
            </a:r>
            <a:br>
              <a:rPr lang="ru-RU" smtClean="0"/>
            </a:br>
            <a:r>
              <a:rPr lang="ru-RU" smtClean="0"/>
              <a:t>с 1917 по </a:t>
            </a:r>
            <a:br>
              <a:rPr lang="ru-RU" smtClean="0"/>
            </a:br>
            <a:r>
              <a:rPr lang="ru-RU" smtClean="0"/>
              <a:t>1941 год</a:t>
            </a:r>
          </a:p>
        </p:txBody>
      </p:sp>
      <p:pic>
        <p:nvPicPr>
          <p:cNvPr id="8195" name="Содержимое 3" descr="IMG_987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59338" y="549275"/>
            <a:ext cx="3792537" cy="56880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Школа в годы войны и блокады</a:t>
            </a:r>
          </a:p>
        </p:txBody>
      </p:sp>
      <p:pic>
        <p:nvPicPr>
          <p:cNvPr id="9219" name="Содержимое 3" descr="IMG_98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704850"/>
          </a:xfrm>
        </p:spPr>
        <p:txBody>
          <a:bodyPr/>
          <a:lstStyle/>
          <a:p>
            <a:r>
              <a:rPr lang="ru-RU" smtClean="0"/>
              <a:t>История  школы в 1944 – 1965 гг.</a:t>
            </a:r>
            <a:br>
              <a:rPr lang="ru-RU" smtClean="0"/>
            </a:br>
            <a:endParaRPr lang="ru-RU" smtClean="0"/>
          </a:p>
        </p:txBody>
      </p:sp>
      <p:pic>
        <p:nvPicPr>
          <p:cNvPr id="10243" name="Содержимое 3" descr="IMG_98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71550" y="1412875"/>
            <a:ext cx="7070725" cy="47132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764</Words>
  <Application>Microsoft Office PowerPoint</Application>
  <PresentationFormat>Экран (4:3)</PresentationFormat>
  <Paragraphs>142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Constantia</vt:lpstr>
      <vt:lpstr>Тема Office</vt:lpstr>
      <vt:lpstr>Слайд 1</vt:lpstr>
      <vt:lpstr>Слайд 2</vt:lpstr>
      <vt:lpstr>Слайд 3</vt:lpstr>
      <vt:lpstr>Слайд 4</vt:lpstr>
      <vt:lpstr>Слайд 5</vt:lpstr>
      <vt:lpstr>Гимназия принцессы Е.М.Ольденбургской</vt:lpstr>
      <vt:lpstr>История школы  с 1917 по  1941 год</vt:lpstr>
      <vt:lpstr>Школа в годы войны и блокады</vt:lpstr>
      <vt:lpstr>История  школы в 1944 – 1965 гг. </vt:lpstr>
      <vt:lpstr>Слайд 10</vt:lpstr>
      <vt:lpstr>Задачи: </vt:lpstr>
      <vt:lpstr>Традиции музея</vt:lpstr>
      <vt:lpstr>Слайд 13</vt:lpstr>
      <vt:lpstr>Слайд 14</vt:lpstr>
      <vt:lpstr>Традиции музея</vt:lpstr>
      <vt:lpstr>Традиции музея</vt:lpstr>
      <vt:lpstr>Традиции музея</vt:lpstr>
      <vt:lpstr>Традиции музея</vt:lpstr>
      <vt:lpstr>Издательская деятельность</vt:lpstr>
      <vt:lpstr>Выездные экскурсии</vt:lpstr>
      <vt:lpstr>«Троице-Сергиева Приморская пустынь»</vt:lpstr>
      <vt:lpstr>Встреча с Гуно фон Ольденбургом                                                    в Приморской пустыни</vt:lpstr>
      <vt:lpstr>«По местам боев ополченцев  8й САШ»</vt:lpstr>
      <vt:lpstr>Экскурсионные композиции</vt:lpstr>
      <vt:lpstr>Экскурсионная композиция  «Просвещенный благотворитель»</vt:lpstr>
      <vt:lpstr>Экскурсионная композиция  «Принц Ольденбургский»  (по мотивам «Сандро из Чегема»)</vt:lpstr>
      <vt:lpstr>Экскурсионная композиция  «Боевые судьбы воспитанников  8й САШ»</vt:lpstr>
      <vt:lpstr>«Блокада глазами детей»</vt:lpstr>
      <vt:lpstr>Выставка  «Блокада глазами детей» (копий рисунков блокадной поры)</vt:lpstr>
      <vt:lpstr>Интерактивные экскурсии</vt:lpstr>
      <vt:lpstr>Слайд 31</vt:lpstr>
      <vt:lpstr>Слайд 32</vt:lpstr>
      <vt:lpstr>Слайд 33</vt:lpstr>
      <vt:lpstr>Командные игры с использованием технологии «квест»</vt:lpstr>
      <vt:lpstr>Квест «Вокруг гимназии»</vt:lpstr>
      <vt:lpstr>Интернет - викторина </vt:lpstr>
      <vt:lpstr>Слайд 37</vt:lpstr>
      <vt:lpstr>Концепция клуба</vt:lpstr>
      <vt:lpstr>Виды деятельности</vt:lpstr>
      <vt:lpstr>Связь с историей гимназии</vt:lpstr>
      <vt:lpstr>Посещение Мариинского дворца (место рождения Е.Ольденбургской)</vt:lpstr>
      <vt:lpstr>Поездка в  Троице-Сергиеву пустынь  (уход за могилой П.Г.Ольденбургского, экскурсия по монастырю, встреча с Э.А.Анненковой)</vt:lpstr>
      <vt:lpstr>Поездка к ДОТам  в районе Гатчины  (место боев ополченцев – спецшкольников)</vt:lpstr>
      <vt:lpstr>Круглые даты</vt:lpstr>
      <vt:lpstr>Выставка «Моя история», посвященная 400-летию династии Романовых</vt:lpstr>
      <vt:lpstr>Экскурсия в Александровском дворце Царского села </vt:lpstr>
      <vt:lpstr>Поездка в Царское село и посещение Ратной палаты</vt:lpstr>
      <vt:lpstr>Участие в конференции на базе «Павловской гимназии»</vt:lpstr>
      <vt:lpstr>Редкие места и необычные экскурсии</vt:lpstr>
      <vt:lpstr>Экскурсия «История Охтинского порохового завода»</vt:lpstr>
      <vt:lpstr>Пешеходная экскурсия  «Вокруг Смоляного двора»</vt:lpstr>
      <vt:lpstr>Экскурсия «Охота на царя»</vt:lpstr>
      <vt:lpstr>Поездка в Выборг</vt:lpstr>
      <vt:lpstr>Значение клуба для участников </vt:lpstr>
      <vt:lpstr>Наш клуб Вконтакте</vt:lpstr>
      <vt:lpstr>Сайт музея    </vt:lpstr>
      <vt:lpstr>Слайд 57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в воспитательном пространстве гимназии</dc:title>
  <dc:creator>SPIMUN</dc:creator>
  <cp:lastModifiedBy>История</cp:lastModifiedBy>
  <cp:revision>86</cp:revision>
  <dcterms:created xsi:type="dcterms:W3CDTF">2012-08-26T05:53:04Z</dcterms:created>
  <dcterms:modified xsi:type="dcterms:W3CDTF">2014-12-02T06:20:05Z</dcterms:modified>
</cp:coreProperties>
</file>